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Source Sans Pro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SourceSansPro-bold.fntdata"/><Relationship Id="rId32" Type="http://schemas.openxmlformats.org/officeDocument/2006/relationships/slide" Target="slides/slide27.xml"/><Relationship Id="rId76" Type="http://schemas.openxmlformats.org/officeDocument/2006/relationships/font" Target="fonts/SourceSansPro-regular.fntdata"/><Relationship Id="rId35" Type="http://schemas.openxmlformats.org/officeDocument/2006/relationships/slide" Target="slides/slide30.xml"/><Relationship Id="rId79" Type="http://schemas.openxmlformats.org/officeDocument/2006/relationships/font" Target="fonts/SourceSansPro-boldItalic.fntdata"/><Relationship Id="rId34" Type="http://schemas.openxmlformats.org/officeDocument/2006/relationships/slide" Target="slides/slide29.xml"/><Relationship Id="rId78" Type="http://schemas.openxmlformats.org/officeDocument/2006/relationships/font" Target="fonts/SourceSansPro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e5b9ae63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e5b9ae63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e5b9ae63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e5b9ae63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e5b9ae63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e5b9ae63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5b9ae63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5b9ae63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5b9ae63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e5b9ae63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e5b9ae63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e5b9ae63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e5b9ae63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e5b9ae63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e5b9ae63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e5b9ae63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e5b9ae63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e5b9ae63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e5b9ae63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e5b9ae63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e5b9ae6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e5b9ae6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e5b9ae63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e5b9ae63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e5b9ae63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e5b9ae63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e5b9ae63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e5b9ae63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e5b9ae63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e5b9ae63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e5b9ae63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e5b9ae63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e5b9ae63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e5b9ae63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e5b9ae63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e5b9ae63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e5b9ae63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e5b9ae63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e5b9ae63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e5b9ae63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e5b9ae63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e5b9ae63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e5b9ae6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e5b9ae6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e5b9ae63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e5b9ae63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e5b9ae63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e5b9ae63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e5b9ae63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e5b9ae63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e5b9ae63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e5b9ae63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e5b9ae63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e5b9ae63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e5b9ae63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e5b9ae63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e5b9ae63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e5b9ae63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e5b9ae63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e5b9ae63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e5b9ae63b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e5b9ae63b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e5b9ae63b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e5b9ae63b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5b9ae63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13e5b9ae63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e5b9ae63b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3e5b9ae63b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e5b9ae63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3e5b9ae63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e5b9ae63b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e5b9ae63b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e5b9ae63b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e5b9ae63b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e5b9ae63b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3e5b9ae63b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e5b9ae63b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e5b9ae63b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e5b9ae63b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3e5b9ae63b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e5b9ae63b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e5b9ae63b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e5b9ae63b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e5b9ae63b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e5b9ae63b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3e5b9ae63b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e5b9ae63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13e5b9ae63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e5b9ae63b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3e5b9ae63b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e5b9ae63b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3e5b9ae63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3e5b9ae63b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3e5b9ae63b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3e5b9ae63b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3e5b9ae63b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e5b9ae63b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e5b9ae63b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3e5b9ae63b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3e5b9ae63b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e5b9ae63b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3e5b9ae63b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e5b9ae63b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3e5b9ae63b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3e5b9ae63b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3e5b9ae63b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3e5b9ae63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3e5b9ae63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e5b9ae63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e5b9ae63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e5b9ae63b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3e5b9ae63b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3e5b9ae63b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3e5b9ae63b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3e5b9ae63b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3e5b9ae63b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3e5b9ae63b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3e5b9ae63b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3e5b9ae63b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3e5b9ae63b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3e5b9ae63b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3e5b9ae63b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3e5b9ae63b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3e5b9ae63b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3e5b9ae63b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3e5b9ae63b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e5b9ae63b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e5b9ae63b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3e5b9ae63b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3e5b9ae63b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e5b9ae63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e5b9ae63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3e5b9ae63b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3e5b9ae63b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e5b9ae63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e5b9ae63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e5b9ae63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e5b9ae63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jpg"/><Relationship Id="rId4" Type="http://schemas.openxmlformats.org/officeDocument/2006/relationships/image" Target="../media/image13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hyperlink" Target="https://towardsdatascience.com/intuitively-understanding-variational-autoencoders-1bfe67eb5da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owardsdatascience.com/intuitively-understanding-variational-autoencoders-1bfe67eb5daf" TargetMode="External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13.png"/><Relationship Id="rId7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13.png"/><Relationship Id="rId7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Relationship Id="rId4" Type="http://schemas.openxmlformats.org/officeDocument/2006/relationships/hyperlink" Target="https://arxiv.org/pdf/1906.02691.pdf" TargetMode="External"/><Relationship Id="rId5" Type="http://schemas.openxmlformats.org/officeDocument/2006/relationships/hyperlink" Target="https://www.cs.princeton.edu/courses/archive/fall11/cos597C/lectures/variational-inference-i.pdf" TargetMode="External"/><Relationship Id="rId6" Type="http://schemas.openxmlformats.org/officeDocument/2006/relationships/image" Target="../media/image41.png"/><Relationship Id="rId7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hyperlink" Target="https://www.researchgate.net/figure/Local-properties-of-latent-space-A-Molecules-near-clozapine-A-VAE-was-trained-as-in_fig5_347531998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Relationship Id="rId4" Type="http://schemas.openxmlformats.org/officeDocument/2006/relationships/image" Target="../media/image6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Generative Models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300" y="1251375"/>
            <a:ext cx="5365124" cy="30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48850" y="1291825"/>
            <a:ext cx="3250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generative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Learns the data distribution instead 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Allows uncertainties to be captures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Allows for (condition) density estimation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504550" y="1112750"/>
            <a:ext cx="821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data is represented is imperative for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representation could have been </a:t>
            </a:r>
            <a:r>
              <a:rPr b="1" lang="en-GB"/>
              <a:t>engineered</a:t>
            </a:r>
            <a:r>
              <a:rPr lang="en-GB"/>
              <a:t> by a human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75" y="2965275"/>
            <a:ext cx="3007563" cy="20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504550" y="1112750"/>
            <a:ext cx="821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data is represented is imperative for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representation could have been </a:t>
            </a:r>
            <a:r>
              <a:rPr b="1" lang="en-GB"/>
              <a:t>engineered</a:t>
            </a:r>
            <a:r>
              <a:rPr lang="en-GB"/>
              <a:t> by a human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an alternative: Feed raw data to the neural network and </a:t>
            </a:r>
            <a:r>
              <a:rPr b="1" lang="en-GB"/>
              <a:t>learn</a:t>
            </a:r>
            <a:r>
              <a:rPr lang="en-GB"/>
              <a:t> the representation automatically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75" y="2965275"/>
            <a:ext cx="3007563" cy="20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504550" y="1112750"/>
            <a:ext cx="821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data is represented is imperative for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representation could have been </a:t>
            </a:r>
            <a:r>
              <a:rPr b="1" lang="en-GB"/>
              <a:t>engineered</a:t>
            </a:r>
            <a:r>
              <a:rPr lang="en-GB"/>
              <a:t> by a human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an alternative: Feed raw data to the neural network and </a:t>
            </a:r>
            <a:r>
              <a:rPr b="1" lang="en-GB"/>
              <a:t>learn</a:t>
            </a:r>
            <a:r>
              <a:rPr lang="en-GB"/>
              <a:t> the representation automatically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75" y="2965275"/>
            <a:ext cx="3007563" cy="20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463075" y="3041100"/>
            <a:ext cx="5066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Manifold Hypothesis: High-dimensional data “lives” in a lower dimensional manifold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High-dimensional data can be sufficiently represented using lower dimensional latents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504550" y="1112750"/>
            <a:ext cx="821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data is represented is imperative for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representation could have been </a:t>
            </a:r>
            <a:r>
              <a:rPr b="1" lang="en-GB"/>
              <a:t>engineered</a:t>
            </a:r>
            <a:r>
              <a:rPr lang="en-GB"/>
              <a:t> by a human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an alternative: Feed raw data to the neural network and </a:t>
            </a:r>
            <a:r>
              <a:rPr b="1" lang="en-GB"/>
              <a:t>learn</a:t>
            </a:r>
            <a:r>
              <a:rPr lang="en-GB"/>
              <a:t> the representation automatically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75" y="2965275"/>
            <a:ext cx="3007563" cy="20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463075" y="3041100"/>
            <a:ext cx="5066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Manifold Hypothesis: High-dimensional data “lives” in a lower dimensional manifold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High-dimensional data can be sufficiently represented using lower dimensional latents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504550" y="4659325"/>
            <a:ext cx="38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lower dimensional manifold = lower dimensional Latent Space</a:t>
            </a:r>
            <a:endParaRPr i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843200" y="884675"/>
            <a:ext cx="7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Encoder</a:t>
            </a:r>
            <a:r>
              <a:rPr lang="en-GB"/>
              <a:t> learns a mapping 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038" y="953625"/>
            <a:ext cx="1668767" cy="2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843200" y="1334275"/>
            <a:ext cx="7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Decoder</a:t>
            </a:r>
            <a:r>
              <a:rPr lang="en-GB"/>
              <a:t> learns a mapping 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475" y="1388500"/>
            <a:ext cx="1708125" cy="2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00" y="1994550"/>
            <a:ext cx="6119025" cy="28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843200" y="884675"/>
            <a:ext cx="7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Encoder</a:t>
            </a:r>
            <a:r>
              <a:rPr lang="en-GB"/>
              <a:t> learns a mapping 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038" y="953625"/>
            <a:ext cx="1668767" cy="2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843200" y="1334275"/>
            <a:ext cx="7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Decoder</a:t>
            </a:r>
            <a:r>
              <a:rPr lang="en-GB"/>
              <a:t> learns a mapping </a:t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8475" y="1388500"/>
            <a:ext cx="1708125" cy="2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00" y="1994550"/>
            <a:ext cx="6119025" cy="28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843200" y="884675"/>
            <a:ext cx="7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Encoder</a:t>
            </a:r>
            <a:r>
              <a:rPr lang="en-GB"/>
              <a:t> learns a mapping 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038" y="953625"/>
            <a:ext cx="1668767" cy="2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843200" y="1334275"/>
            <a:ext cx="7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Decoder</a:t>
            </a:r>
            <a:r>
              <a:rPr lang="en-GB"/>
              <a:t> learns a mapping 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8475" y="1388500"/>
            <a:ext cx="1708125" cy="2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4651" y="1426851"/>
            <a:ext cx="1938600" cy="3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6962225" y="903838"/>
            <a:ext cx="23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Nested functions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375" y="1020025"/>
            <a:ext cx="6119025" cy="28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825" y="4405962"/>
            <a:ext cx="3500477" cy="6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2328375" y="3944238"/>
            <a:ext cx="40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Classification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375" y="1020025"/>
            <a:ext cx="6119025" cy="28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825" y="4405962"/>
            <a:ext cx="3500477" cy="6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2328375" y="3944238"/>
            <a:ext cx="40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Classification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Generative Models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303175" y="2121600"/>
            <a:ext cx="625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How do we generate images?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3" name="Google Shape;63;p14"/>
          <p:cNvSpPr txBox="1"/>
          <p:nvPr/>
        </p:nvSpPr>
        <p:spPr>
          <a:xfrm>
            <a:off x="1303175" y="3369425"/>
            <a:ext cx="62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What I cannot create, I do not understand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375" y="1020025"/>
            <a:ext cx="6119025" cy="28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825" y="4405962"/>
            <a:ext cx="3500477" cy="6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2328375" y="3944238"/>
            <a:ext cx="40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Classification</a:t>
            </a:r>
            <a:endParaRPr sz="1800"/>
          </a:p>
        </p:txBody>
      </p:sp>
      <p:sp>
        <p:nvSpPr>
          <p:cNvPr id="238" name="Google Shape;238;p32"/>
          <p:cNvSpPr/>
          <p:nvPr/>
        </p:nvSpPr>
        <p:spPr>
          <a:xfrm>
            <a:off x="5010900" y="4526367"/>
            <a:ext cx="440400" cy="4128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5451300" y="4526367"/>
            <a:ext cx="440400" cy="4128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375" y="1020025"/>
            <a:ext cx="6119025" cy="28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2328375" y="3944238"/>
            <a:ext cx="40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Reconstruction Loss</a:t>
            </a:r>
            <a:endParaRPr sz="1800"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9200" y="4405950"/>
            <a:ext cx="3649325" cy="6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525" y="1417600"/>
            <a:ext cx="4253725" cy="288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525" y="1417600"/>
            <a:ext cx="4253725" cy="288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 rotWithShape="1">
          <a:blip r:embed="rId4">
            <a:alphaModFix/>
          </a:blip>
          <a:srcRect b="0" l="0" r="47992" t="0"/>
          <a:stretch/>
        </p:blipFill>
        <p:spPr>
          <a:xfrm>
            <a:off x="156499" y="859725"/>
            <a:ext cx="3243999" cy="23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4">
            <a:alphaModFix/>
          </a:blip>
          <a:srcRect b="0" l="51874" r="0" t="0"/>
          <a:stretch/>
        </p:blipFill>
        <p:spPr>
          <a:xfrm>
            <a:off x="197975" y="3251075"/>
            <a:ext cx="3093247" cy="23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3">
            <a:alphaModFix/>
          </a:blip>
          <a:srcRect b="0" l="0" r="47992" t="0"/>
          <a:stretch/>
        </p:blipFill>
        <p:spPr>
          <a:xfrm>
            <a:off x="156499" y="859725"/>
            <a:ext cx="3243999" cy="23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 rotWithShape="1">
          <a:blip r:embed="rId3">
            <a:alphaModFix/>
          </a:blip>
          <a:srcRect b="0" l="51874" r="0" t="0"/>
          <a:stretch/>
        </p:blipFill>
        <p:spPr>
          <a:xfrm>
            <a:off x="197975" y="3251075"/>
            <a:ext cx="3093247" cy="23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 rotWithShape="1">
          <a:blip r:embed="rId4">
            <a:alphaModFix/>
          </a:blip>
          <a:srcRect b="0" l="0" r="0" t="6323"/>
          <a:stretch/>
        </p:blipFill>
        <p:spPr>
          <a:xfrm>
            <a:off x="3456125" y="921625"/>
            <a:ext cx="5438700" cy="23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962" y="3445350"/>
            <a:ext cx="4323026" cy="16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125325" y="833888"/>
            <a:ext cx="855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Issues</a:t>
            </a:r>
            <a:endParaRPr b="1" sz="2200"/>
          </a:p>
        </p:txBody>
      </p:sp>
      <p:sp>
        <p:nvSpPr>
          <p:cNvPr id="282" name="Google Shape;282;p37"/>
          <p:cNvSpPr txBox="1"/>
          <p:nvPr/>
        </p:nvSpPr>
        <p:spPr>
          <a:xfrm>
            <a:off x="28575" y="1407538"/>
            <a:ext cx="872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Limited use aside from denoising and simple transformations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cannot generate new data from the learned representations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Suppose we learn a two dimensional representation for MNIST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125325" y="833888"/>
            <a:ext cx="855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Issues</a:t>
            </a:r>
            <a:endParaRPr b="1" sz="2200"/>
          </a:p>
        </p:txBody>
      </p:sp>
      <p:sp>
        <p:nvSpPr>
          <p:cNvPr id="290" name="Google Shape;290;p38"/>
          <p:cNvSpPr txBox="1"/>
          <p:nvPr/>
        </p:nvSpPr>
        <p:spPr>
          <a:xfrm>
            <a:off x="28575" y="1407538"/>
            <a:ext cx="872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Limited use aside from denoising and simple transformations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cannot generate new data from the learned representations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Suppose we learn a two dimensional representation for MNIST</a:t>
            </a:r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0" y="2936775"/>
            <a:ext cx="4376925" cy="20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125325" y="833888"/>
            <a:ext cx="855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Issues</a:t>
            </a:r>
            <a:endParaRPr b="1" sz="2200"/>
          </a:p>
        </p:txBody>
      </p:sp>
      <p:sp>
        <p:nvSpPr>
          <p:cNvPr id="299" name="Google Shape;299;p39"/>
          <p:cNvSpPr txBox="1"/>
          <p:nvPr/>
        </p:nvSpPr>
        <p:spPr>
          <a:xfrm>
            <a:off x="28575" y="1407538"/>
            <a:ext cx="872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Limited use aside from denoising and simple transformations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cannot generate new data from the learned representations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Suppose we learn a two dimensional representation for MNIST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0" y="2936775"/>
            <a:ext cx="4376925" cy="20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373" y="833900"/>
            <a:ext cx="3944000" cy="41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125325" y="833888"/>
            <a:ext cx="855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Issues</a:t>
            </a:r>
            <a:endParaRPr b="1" sz="2200"/>
          </a:p>
        </p:txBody>
      </p:sp>
      <p:sp>
        <p:nvSpPr>
          <p:cNvPr id="309" name="Google Shape;309;p40"/>
          <p:cNvSpPr txBox="1"/>
          <p:nvPr/>
        </p:nvSpPr>
        <p:spPr>
          <a:xfrm>
            <a:off x="28575" y="1407538"/>
            <a:ext cx="872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space has ‘gaps’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would like to generate variations of the data from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gapless/continuous latent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 disentanglement of the features that represent the data</a:t>
            </a:r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0" y="2936775"/>
            <a:ext cx="4376925" cy="20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373" y="833900"/>
            <a:ext cx="3944000" cy="41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235000" y="981450"/>
            <a:ext cx="8632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Same structure as a normal AutoEncoder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stochasticity in our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inputs to a probability distribution over our latent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 the statistics of our latent space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Generative Models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25" y="1966575"/>
            <a:ext cx="6985400" cy="31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60750" y="879800"/>
            <a:ext cx="56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Classification</a:t>
            </a:r>
            <a:r>
              <a:rPr lang="en-GB"/>
              <a:t>: mapping a distribution to a certain output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60750" y="1359075"/>
            <a:ext cx="56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Generation</a:t>
            </a:r>
            <a:r>
              <a:rPr lang="en-GB"/>
              <a:t>: mapping a distribution to a certain output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235000" y="981450"/>
            <a:ext cx="8632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Same structure as a normal AutoEncoder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stochasticity in our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inputs to a probability distribution over our latent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 the statistics of our latent space</a:t>
            </a:r>
            <a:endParaRPr/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538" y="2447325"/>
            <a:ext cx="4277024" cy="25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235000" y="981450"/>
            <a:ext cx="8632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Same structure as a normal AutoEncoder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stochasticity in our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inputs to a probability distribution over our latent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 the statistics of our latent space</a:t>
            </a:r>
            <a:endParaRPr/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538" y="2447325"/>
            <a:ext cx="4277024" cy="25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25" y="3566575"/>
            <a:ext cx="1893425" cy="3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174" y="1078850"/>
            <a:ext cx="3994300" cy="23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50" y="1327225"/>
            <a:ext cx="1596250" cy="3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4"/>
          <p:cNvSpPr txBox="1"/>
          <p:nvPr/>
        </p:nvSpPr>
        <p:spPr>
          <a:xfrm>
            <a:off x="172800" y="1845400"/>
            <a:ext cx="446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is stochastic now! We want determinism back!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174" y="1078850"/>
            <a:ext cx="3994300" cy="23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50" y="1327225"/>
            <a:ext cx="1596250" cy="3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/>
        </p:nvSpPr>
        <p:spPr>
          <a:xfrm>
            <a:off x="172800" y="1845400"/>
            <a:ext cx="446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is stochastic now! We want determinism back!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Cannot compute gradients through a stochastic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Derivative should be non-zero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9" name="Google Shape;359;p4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360" name="Google Shape;3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174" y="1078850"/>
            <a:ext cx="3994300" cy="23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50" y="1327225"/>
            <a:ext cx="1596250" cy="3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/>
          <p:nvPr/>
        </p:nvSpPr>
        <p:spPr>
          <a:xfrm>
            <a:off x="172800" y="1845400"/>
            <a:ext cx="446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is stochastic now! We want determinism back!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Cannot compute gradients through a stochastic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Derivative should be non-zero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50" y="4199500"/>
            <a:ext cx="2152518" cy="3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/>
        </p:nvSpPr>
        <p:spPr>
          <a:xfrm>
            <a:off x="172800" y="3649300"/>
            <a:ext cx="4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Reparameterization ‘hack’</a:t>
            </a:r>
            <a:endParaRPr/>
          </a:p>
        </p:txBody>
      </p:sp>
      <p:sp>
        <p:nvSpPr>
          <p:cNvPr id="365" name="Google Shape;365;p46"/>
          <p:cNvSpPr txBox="1"/>
          <p:nvPr/>
        </p:nvSpPr>
        <p:spPr>
          <a:xfrm>
            <a:off x="172800" y="4743300"/>
            <a:ext cx="4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possible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372" name="Google Shape;3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174" y="1078850"/>
            <a:ext cx="3994300" cy="23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50" y="1327225"/>
            <a:ext cx="1596250" cy="3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7"/>
          <p:cNvSpPr txBox="1"/>
          <p:nvPr/>
        </p:nvSpPr>
        <p:spPr>
          <a:xfrm>
            <a:off x="172800" y="1845400"/>
            <a:ext cx="446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is stochastic now! We want determinism back!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Cannot compute gradients through a stochastic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Derivative should be non-zero</a:t>
            </a:r>
            <a:endParaRPr/>
          </a:p>
        </p:txBody>
      </p:sp>
      <p:pic>
        <p:nvPicPr>
          <p:cNvPr id="375" name="Google Shape;37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50" y="4199500"/>
            <a:ext cx="2152518" cy="3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 txBox="1"/>
          <p:nvPr/>
        </p:nvSpPr>
        <p:spPr>
          <a:xfrm>
            <a:off x="172800" y="3649300"/>
            <a:ext cx="4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Reparameterization ‘hack’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150" y="4228225"/>
            <a:ext cx="1265850" cy="2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/>
        </p:nvSpPr>
        <p:spPr>
          <a:xfrm>
            <a:off x="172800" y="4743300"/>
            <a:ext cx="4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possible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4" name="Google Shape;384;p4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385" name="Google Shape;3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50" y="1327225"/>
            <a:ext cx="1596250" cy="3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172800" y="1845400"/>
            <a:ext cx="446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is stochastic now! We want determinism back!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Cannot compute gradients through a stochastic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Derivative should be non-zero</a:t>
            </a:r>
            <a:endParaRPr/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50" y="4199500"/>
            <a:ext cx="2152518" cy="3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 txBox="1"/>
          <p:nvPr/>
        </p:nvSpPr>
        <p:spPr>
          <a:xfrm>
            <a:off x="172800" y="3649300"/>
            <a:ext cx="4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Reparameterization ‘hack’</a:t>
            </a:r>
            <a:endParaRPr/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150" y="4228225"/>
            <a:ext cx="1265850" cy="2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 txBox="1"/>
          <p:nvPr/>
        </p:nvSpPr>
        <p:spPr>
          <a:xfrm>
            <a:off x="172800" y="4743300"/>
            <a:ext cx="4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possible</a:t>
            </a:r>
            <a:endParaRPr/>
          </a:p>
        </p:txBody>
      </p:sp>
      <p:pic>
        <p:nvPicPr>
          <p:cNvPr id="391" name="Google Shape;391;p48"/>
          <p:cNvPicPr preferRelativeResize="0"/>
          <p:nvPr/>
        </p:nvPicPr>
        <p:blipFill rotWithShape="1">
          <a:blip r:embed="rId6">
            <a:alphaModFix/>
          </a:blip>
          <a:srcRect b="0" l="0" r="50374" t="0"/>
          <a:stretch/>
        </p:blipFill>
        <p:spPr>
          <a:xfrm>
            <a:off x="4637700" y="1223000"/>
            <a:ext cx="2297951" cy="27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97" name="Google Shape;397;p4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398" name="Google Shape;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50" y="1327225"/>
            <a:ext cx="1596250" cy="3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9"/>
          <p:cNvSpPr txBox="1"/>
          <p:nvPr/>
        </p:nvSpPr>
        <p:spPr>
          <a:xfrm>
            <a:off x="172800" y="1845400"/>
            <a:ext cx="446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is stochastic now! We want determinism back!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Cannot compute gradients through a stochastic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Derivative should be non-zero</a:t>
            </a:r>
            <a:endParaRPr/>
          </a:p>
        </p:txBody>
      </p:sp>
      <p:pic>
        <p:nvPicPr>
          <p:cNvPr id="400" name="Google Shape;40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50" y="4199500"/>
            <a:ext cx="2152518" cy="3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9"/>
          <p:cNvSpPr txBox="1"/>
          <p:nvPr/>
        </p:nvSpPr>
        <p:spPr>
          <a:xfrm>
            <a:off x="172800" y="3649300"/>
            <a:ext cx="4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Reparameterization ‘hack’</a:t>
            </a:r>
            <a:endParaRPr/>
          </a:p>
        </p:txBody>
      </p:sp>
      <p:pic>
        <p:nvPicPr>
          <p:cNvPr id="402" name="Google Shape;40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150" y="4228225"/>
            <a:ext cx="1265850" cy="2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/>
        </p:nvSpPr>
        <p:spPr>
          <a:xfrm>
            <a:off x="172800" y="4743300"/>
            <a:ext cx="4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possible</a:t>
            </a:r>
            <a:endParaRPr/>
          </a:p>
        </p:txBody>
      </p:sp>
      <p:pic>
        <p:nvPicPr>
          <p:cNvPr id="404" name="Google Shape;40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9200" y="1333575"/>
            <a:ext cx="4630687" cy="278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10" name="Google Shape;410;p5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411" name="Google Shape;4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424" y="967600"/>
            <a:ext cx="3994300" cy="23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00" y="2429225"/>
            <a:ext cx="3038449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 txBox="1"/>
          <p:nvPr/>
        </p:nvSpPr>
        <p:spPr>
          <a:xfrm>
            <a:off x="165875" y="1900675"/>
            <a:ext cx="33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Reconstruction loss</a:t>
            </a:r>
            <a:endParaRPr/>
          </a:p>
        </p:txBody>
      </p:sp>
      <p:pic>
        <p:nvPicPr>
          <p:cNvPr id="414" name="Google Shape;41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325" y="1118000"/>
            <a:ext cx="1765173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150" y="1118000"/>
            <a:ext cx="1265850" cy="2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/>
        </p:nvSpPr>
        <p:spPr>
          <a:xfrm>
            <a:off x="103675" y="3385950"/>
            <a:ext cx="355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done yet; need to force the network to adhere to to a unit normal distribution</a:t>
            </a:r>
            <a:endParaRPr/>
          </a:p>
        </p:txBody>
      </p:sp>
      <p:sp>
        <p:nvSpPr>
          <p:cNvPr id="417" name="Google Shape;417;p50"/>
          <p:cNvSpPr txBox="1"/>
          <p:nvPr/>
        </p:nvSpPr>
        <p:spPr>
          <a:xfrm>
            <a:off x="103675" y="4126200"/>
            <a:ext cx="448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will just learn very small standard deviations and learn the mean, similar to a regular autoencoder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86400" y="926125"/>
            <a:ext cx="448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will just learn very small standard deviations and learn the mean, similar to a regular autoencoder</a:t>
            </a:r>
            <a:endParaRPr/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475" y="1641775"/>
            <a:ext cx="5550300" cy="310918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 txBox="1"/>
          <p:nvPr/>
        </p:nvSpPr>
        <p:spPr>
          <a:xfrm>
            <a:off x="5204400" y="4851000"/>
            <a:ext cx="5550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4"/>
              </a:rPr>
              <a:t>https://towardsdatascience.com/intuitively-understanding-variational-autoencoders-1bfe67eb5daf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6"/>
          <p:cNvGrpSpPr/>
          <p:nvPr/>
        </p:nvGrpSpPr>
        <p:grpSpPr>
          <a:xfrm>
            <a:off x="7343575" y="4478950"/>
            <a:ext cx="2997700" cy="664552"/>
            <a:chOff x="7067975" y="147300"/>
            <a:chExt cx="2997700" cy="664552"/>
          </a:xfrm>
        </p:grpSpPr>
        <p:sp>
          <p:nvSpPr>
            <p:cNvPr id="78" name="Google Shape;78;p16"/>
            <p:cNvSpPr txBox="1"/>
            <p:nvPr/>
          </p:nvSpPr>
          <p:spPr>
            <a:xfrm>
              <a:off x="7711875" y="233850"/>
              <a:ext cx="2353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GB" sz="18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OpenAI</a:t>
              </a:r>
              <a:endParaRPr b="1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79" name="Google Shape;7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67975" y="147300"/>
              <a:ext cx="664552" cy="6645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" name="Google Shape;80;p16"/>
          <p:cNvGrpSpPr/>
          <p:nvPr/>
        </p:nvGrpSpPr>
        <p:grpSpPr>
          <a:xfrm>
            <a:off x="-106975" y="19050"/>
            <a:ext cx="9250975" cy="762000"/>
            <a:chOff x="-106975" y="19050"/>
            <a:chExt cx="9250975" cy="762000"/>
          </a:xfrm>
        </p:grpSpPr>
        <p:sp>
          <p:nvSpPr>
            <p:cNvPr id="81" name="Google Shape;81;p16"/>
            <p:cNvSpPr/>
            <p:nvPr/>
          </p:nvSpPr>
          <p:spPr>
            <a:xfrm>
              <a:off x="28500" y="19050"/>
              <a:ext cx="9115500" cy="762000"/>
            </a:xfrm>
            <a:prstGeom prst="rect">
              <a:avLst/>
            </a:prstGeom>
            <a:solidFill>
              <a:srgbClr val="21212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2" name="Google Shape;82;p16"/>
            <p:cNvSpPr txBox="1"/>
            <p:nvPr/>
          </p:nvSpPr>
          <p:spPr>
            <a:xfrm>
              <a:off x="80925" y="92250"/>
              <a:ext cx="9010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F3F3F3"/>
                  </a:solidFill>
                </a:rPr>
                <a:t>DALL-E</a:t>
              </a:r>
              <a:endParaRPr b="1" sz="2800">
                <a:solidFill>
                  <a:srgbClr val="F3F3F3"/>
                </a:solidFill>
              </a:endParaRPr>
            </a:p>
          </p:txBody>
        </p:sp>
        <p:pic>
          <p:nvPicPr>
            <p:cNvPr id="83" name="Google Shape;8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06975" y="64475"/>
              <a:ext cx="1589201" cy="671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7270" l="0" r="0" t="0"/>
          <a:stretch/>
        </p:blipFill>
        <p:spPr>
          <a:xfrm>
            <a:off x="2903687" y="1562575"/>
            <a:ext cx="3336625" cy="334232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6"/>
          <p:cNvSpPr txBox="1"/>
          <p:nvPr/>
        </p:nvSpPr>
        <p:spPr>
          <a:xfrm>
            <a:off x="1800175" y="1020588"/>
            <a:ext cx="599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yellow futuristic organic robot by Boston Dynamics”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725" y="4871175"/>
            <a:ext cx="1243901" cy="2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32" name="Google Shape;432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433" name="Google Shape;433;p52"/>
          <p:cNvSpPr txBox="1"/>
          <p:nvPr/>
        </p:nvSpPr>
        <p:spPr>
          <a:xfrm>
            <a:off x="86400" y="926125"/>
            <a:ext cx="448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will just learn very small standard deviations and learn the mean, similar to a regular autoencoder</a:t>
            </a:r>
            <a:endParaRPr/>
          </a:p>
        </p:txBody>
      </p:sp>
      <p:sp>
        <p:nvSpPr>
          <p:cNvPr id="434" name="Google Shape;434;p52"/>
          <p:cNvSpPr txBox="1"/>
          <p:nvPr/>
        </p:nvSpPr>
        <p:spPr>
          <a:xfrm>
            <a:off x="5204400" y="4851000"/>
            <a:ext cx="5550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3"/>
              </a:rPr>
              <a:t>https://towardsdatascience.com/intuitively-understanding-variational-autoencoders-1bfe67eb5daf</a:t>
            </a:r>
            <a:endParaRPr sz="700"/>
          </a:p>
        </p:txBody>
      </p:sp>
      <p:pic>
        <p:nvPicPr>
          <p:cNvPr id="435" name="Google Shape;4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513" y="1645750"/>
            <a:ext cx="5576729" cy="300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41" name="Google Shape;441;p5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442" name="Google Shape;442;p53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pic>
        <p:nvPicPr>
          <p:cNvPr id="443" name="Google Shape;443;p53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5395299" y="860338"/>
            <a:ext cx="1499826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3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445" name="Google Shape;445;p53"/>
          <p:cNvPicPr preferRelativeResize="0"/>
          <p:nvPr/>
        </p:nvPicPr>
        <p:blipFill rotWithShape="1">
          <a:blip r:embed="rId4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4796625" y="860338"/>
            <a:ext cx="640124" cy="5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pic>
        <p:nvPicPr>
          <p:cNvPr id="454" name="Google Shape;454;p54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5395299" y="860338"/>
            <a:ext cx="1499826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4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456" name="Google Shape;456;p54"/>
          <p:cNvPicPr preferRelativeResize="0"/>
          <p:nvPr/>
        </p:nvPicPr>
        <p:blipFill rotWithShape="1">
          <a:blip r:embed="rId4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4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4796625" y="860338"/>
            <a:ext cx="640124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4"/>
          <p:cNvSpPr txBox="1"/>
          <p:nvPr/>
        </p:nvSpPr>
        <p:spPr>
          <a:xfrm>
            <a:off x="124400" y="2149500"/>
            <a:ext cx="53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Kullback-Leibler divergence from information theory</a:t>
            </a:r>
            <a:endParaRPr/>
          </a:p>
        </p:txBody>
      </p:sp>
      <p:pic>
        <p:nvPicPr>
          <p:cNvPr id="459" name="Google Shape;4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725" y="2872300"/>
            <a:ext cx="2695175" cy="5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4"/>
          <p:cNvSpPr txBox="1"/>
          <p:nvPr/>
        </p:nvSpPr>
        <p:spPr>
          <a:xfrm>
            <a:off x="124400" y="3448900"/>
            <a:ext cx="53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Measures the information content between distributions q and p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66" name="Google Shape;466;p5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467" name="Google Shape;467;p55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pic>
        <p:nvPicPr>
          <p:cNvPr id="468" name="Google Shape;468;p55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5395299" y="860338"/>
            <a:ext cx="1499826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5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470" name="Google Shape;470;p55"/>
          <p:cNvPicPr preferRelativeResize="0"/>
          <p:nvPr/>
        </p:nvPicPr>
        <p:blipFill rotWithShape="1">
          <a:blip r:embed="rId4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5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4796625" y="860338"/>
            <a:ext cx="640124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5"/>
          <p:cNvSpPr txBox="1"/>
          <p:nvPr/>
        </p:nvSpPr>
        <p:spPr>
          <a:xfrm>
            <a:off x="124400" y="2149500"/>
            <a:ext cx="53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Kullback-Leibler divergence from information theory</a:t>
            </a:r>
            <a:endParaRPr/>
          </a:p>
        </p:txBody>
      </p:sp>
      <p:pic>
        <p:nvPicPr>
          <p:cNvPr id="473" name="Google Shape;47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725" y="2872300"/>
            <a:ext cx="2695175" cy="5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5"/>
          <p:cNvSpPr txBox="1"/>
          <p:nvPr/>
        </p:nvSpPr>
        <p:spPr>
          <a:xfrm>
            <a:off x="124400" y="3448900"/>
            <a:ext cx="53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Measures the information content between distributions q and p</a:t>
            </a:r>
            <a:endParaRPr/>
          </a:p>
        </p:txBody>
      </p:sp>
      <p:sp>
        <p:nvSpPr>
          <p:cNvPr id="475" name="Google Shape;475;p55"/>
          <p:cNvSpPr txBox="1"/>
          <p:nvPr/>
        </p:nvSpPr>
        <p:spPr>
          <a:xfrm>
            <a:off x="155525" y="3991350"/>
            <a:ext cx="57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the </a:t>
            </a:r>
            <a:r>
              <a:rPr lang="en-GB">
                <a:solidFill>
                  <a:schemeClr val="dk1"/>
                </a:solidFill>
              </a:rPr>
              <a:t>(posterior)</a:t>
            </a:r>
            <a:r>
              <a:rPr lang="en-GB"/>
              <a:t> distribution                  that we are learning </a:t>
            </a:r>
            <a:endParaRPr/>
          </a:p>
        </p:txBody>
      </p:sp>
      <p:pic>
        <p:nvPicPr>
          <p:cNvPr id="476" name="Google Shape;47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7000" y="4080762"/>
            <a:ext cx="640125" cy="22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82" name="Google Shape;482;p5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483" name="Google Shape;483;p56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pic>
        <p:nvPicPr>
          <p:cNvPr id="484" name="Google Shape;484;p56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5395299" y="860338"/>
            <a:ext cx="1499826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6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486" name="Google Shape;486;p56"/>
          <p:cNvPicPr preferRelativeResize="0"/>
          <p:nvPr/>
        </p:nvPicPr>
        <p:blipFill rotWithShape="1">
          <a:blip r:embed="rId4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6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4796625" y="860338"/>
            <a:ext cx="640124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6"/>
          <p:cNvSpPr txBox="1"/>
          <p:nvPr/>
        </p:nvSpPr>
        <p:spPr>
          <a:xfrm>
            <a:off x="124400" y="2149500"/>
            <a:ext cx="53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Kullback-Leibler divergence from information theory</a:t>
            </a:r>
            <a:endParaRPr/>
          </a:p>
        </p:txBody>
      </p:sp>
      <p:pic>
        <p:nvPicPr>
          <p:cNvPr id="489" name="Google Shape;48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725" y="2872300"/>
            <a:ext cx="2695175" cy="5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6"/>
          <p:cNvSpPr txBox="1"/>
          <p:nvPr/>
        </p:nvSpPr>
        <p:spPr>
          <a:xfrm>
            <a:off x="124400" y="3448900"/>
            <a:ext cx="53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Measures the information content between distributions q and p</a:t>
            </a:r>
            <a:endParaRPr/>
          </a:p>
        </p:txBody>
      </p:sp>
      <p:sp>
        <p:nvSpPr>
          <p:cNvPr id="491" name="Google Shape;491;p56"/>
          <p:cNvSpPr txBox="1"/>
          <p:nvPr/>
        </p:nvSpPr>
        <p:spPr>
          <a:xfrm>
            <a:off x="155525" y="3991350"/>
            <a:ext cx="57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the </a:t>
            </a:r>
            <a:r>
              <a:rPr lang="en-GB">
                <a:solidFill>
                  <a:schemeClr val="dk1"/>
                </a:solidFill>
              </a:rPr>
              <a:t>(posterior)</a:t>
            </a:r>
            <a:r>
              <a:rPr lang="en-GB"/>
              <a:t> distribution                  that we are learning to be close to a (prior) standard normal distribution </a:t>
            </a:r>
            <a:endParaRPr/>
          </a:p>
        </p:txBody>
      </p:sp>
      <p:pic>
        <p:nvPicPr>
          <p:cNvPr id="492" name="Google Shape;49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7000" y="4080762"/>
            <a:ext cx="640125" cy="22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6"/>
          <p:cNvPicPr preferRelativeResize="0"/>
          <p:nvPr/>
        </p:nvPicPr>
        <p:blipFill rotWithShape="1">
          <a:blip r:embed="rId4">
            <a:alphaModFix/>
          </a:blip>
          <a:srcRect b="0" l="31186" r="0" t="0"/>
          <a:stretch/>
        </p:blipFill>
        <p:spPr>
          <a:xfrm>
            <a:off x="4101825" y="4329775"/>
            <a:ext cx="587500" cy="1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99" name="Google Shape;499;p5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500" name="Google Shape;500;p57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pic>
        <p:nvPicPr>
          <p:cNvPr id="501" name="Google Shape;501;p57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5395299" y="860338"/>
            <a:ext cx="1499826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7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503" name="Google Shape;503;p57"/>
          <p:cNvPicPr preferRelativeResize="0"/>
          <p:nvPr/>
        </p:nvPicPr>
        <p:blipFill rotWithShape="1">
          <a:blip r:embed="rId4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7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4796625" y="860338"/>
            <a:ext cx="640124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7"/>
          <p:cNvSpPr txBox="1"/>
          <p:nvPr/>
        </p:nvSpPr>
        <p:spPr>
          <a:xfrm>
            <a:off x="124400" y="2149500"/>
            <a:ext cx="53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Kullback-Leibler divergence from information theory</a:t>
            </a:r>
            <a:endParaRPr/>
          </a:p>
        </p:txBody>
      </p:sp>
      <p:pic>
        <p:nvPicPr>
          <p:cNvPr id="506" name="Google Shape;50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725" y="2872300"/>
            <a:ext cx="2695175" cy="5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7"/>
          <p:cNvSpPr txBox="1"/>
          <p:nvPr/>
        </p:nvSpPr>
        <p:spPr>
          <a:xfrm>
            <a:off x="124400" y="3448900"/>
            <a:ext cx="53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Measures the information content between distributions q and p</a:t>
            </a:r>
            <a:endParaRPr/>
          </a:p>
        </p:txBody>
      </p:sp>
      <p:sp>
        <p:nvSpPr>
          <p:cNvPr id="508" name="Google Shape;508;p57"/>
          <p:cNvSpPr txBox="1"/>
          <p:nvPr/>
        </p:nvSpPr>
        <p:spPr>
          <a:xfrm>
            <a:off x="155525" y="3991350"/>
            <a:ext cx="57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the </a:t>
            </a:r>
            <a:r>
              <a:rPr lang="en-GB">
                <a:solidFill>
                  <a:schemeClr val="dk1"/>
                </a:solidFill>
              </a:rPr>
              <a:t>(posterior)</a:t>
            </a:r>
            <a:r>
              <a:rPr lang="en-GB"/>
              <a:t> distribution                  that we are learning to be close to a (prior) standard normal distribution </a:t>
            </a:r>
            <a:endParaRPr/>
          </a:p>
        </p:txBody>
      </p:sp>
      <p:pic>
        <p:nvPicPr>
          <p:cNvPr id="509" name="Google Shape;50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7000" y="4080762"/>
            <a:ext cx="640125" cy="22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7"/>
          <p:cNvPicPr preferRelativeResize="0"/>
          <p:nvPr/>
        </p:nvPicPr>
        <p:blipFill rotWithShape="1">
          <a:blip r:embed="rId4">
            <a:alphaModFix/>
          </a:blip>
          <a:srcRect b="0" l="31186" r="0" t="0"/>
          <a:stretch/>
        </p:blipFill>
        <p:spPr>
          <a:xfrm>
            <a:off x="4101825" y="4329775"/>
            <a:ext cx="587500" cy="1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7"/>
          <p:cNvSpPr txBox="1"/>
          <p:nvPr/>
        </p:nvSpPr>
        <p:spPr>
          <a:xfrm>
            <a:off x="6724825" y="3949875"/>
            <a:ext cx="142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standard normal though?</a:t>
            </a:r>
            <a:endParaRPr/>
          </a:p>
        </p:txBody>
      </p:sp>
      <p:cxnSp>
        <p:nvCxnSpPr>
          <p:cNvPr id="512" name="Google Shape;512;p57"/>
          <p:cNvCxnSpPr>
            <a:stCxn id="510" idx="2"/>
            <a:endCxn id="511" idx="2"/>
          </p:cNvCxnSpPr>
          <p:nvPr/>
        </p:nvCxnSpPr>
        <p:spPr>
          <a:xfrm flipH="1" rot="-5400000">
            <a:off x="5886575" y="3015350"/>
            <a:ext cx="59100" cy="3041100"/>
          </a:xfrm>
          <a:prstGeom prst="curvedConnector3">
            <a:avLst>
              <a:gd fmla="val 900465" name="adj1"/>
            </a:avLst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18" name="Google Shape;518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519" name="Google Shape;519;p58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pic>
        <p:nvPicPr>
          <p:cNvPr id="520" name="Google Shape;520;p58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5395299" y="860338"/>
            <a:ext cx="1499826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8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522" name="Google Shape;522;p58"/>
          <p:cNvPicPr preferRelativeResize="0"/>
          <p:nvPr/>
        </p:nvPicPr>
        <p:blipFill rotWithShape="1">
          <a:blip r:embed="rId4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8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4796625" y="860338"/>
            <a:ext cx="640124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8"/>
          <p:cNvSpPr txBox="1"/>
          <p:nvPr/>
        </p:nvSpPr>
        <p:spPr>
          <a:xfrm>
            <a:off x="158825" y="2253825"/>
            <a:ext cx="142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Why</a:t>
            </a:r>
            <a:r>
              <a:rPr lang="en-GB"/>
              <a:t> standard normal though?</a:t>
            </a:r>
            <a:endParaRPr/>
          </a:p>
        </p:txBody>
      </p:sp>
      <p:sp>
        <p:nvSpPr>
          <p:cNvPr id="525" name="Google Shape;525;p58"/>
          <p:cNvSpPr txBox="1"/>
          <p:nvPr/>
        </p:nvSpPr>
        <p:spPr>
          <a:xfrm>
            <a:off x="158825" y="3034175"/>
            <a:ext cx="389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Learn a smooth/continuous distribution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Expand evenly in the latent space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KL divergence with a normal distribution has an easy analytical 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We can estimate any distribution with a normal distribution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31" name="Google Shape;531;p5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532" name="Google Shape;532;p59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pic>
        <p:nvPicPr>
          <p:cNvPr id="533" name="Google Shape;533;p59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5395299" y="860338"/>
            <a:ext cx="1499826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9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535" name="Google Shape;535;p59"/>
          <p:cNvPicPr preferRelativeResize="0"/>
          <p:nvPr/>
        </p:nvPicPr>
        <p:blipFill rotWithShape="1">
          <a:blip r:embed="rId4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9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4796625" y="860338"/>
            <a:ext cx="640124" cy="5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42" name="Google Shape;542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543" name="Google Shape;543;p60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pic>
        <p:nvPicPr>
          <p:cNvPr id="544" name="Google Shape;544;p60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5395299" y="860338"/>
            <a:ext cx="1499826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0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546" name="Google Shape;546;p60"/>
          <p:cNvPicPr preferRelativeResize="0"/>
          <p:nvPr/>
        </p:nvPicPr>
        <p:blipFill rotWithShape="1">
          <a:blip r:embed="rId4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0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4796625" y="860338"/>
            <a:ext cx="640124" cy="5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992974" y="2657688"/>
            <a:ext cx="1499826" cy="5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394300" y="2657688"/>
            <a:ext cx="640124" cy="5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5275" y="2815374"/>
            <a:ext cx="2636683" cy="2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56" name="Google Shape;556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557" name="Google Shape;557;p61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pic>
        <p:nvPicPr>
          <p:cNvPr id="558" name="Google Shape;558;p61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5395299" y="860338"/>
            <a:ext cx="1499826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1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560" name="Google Shape;560;p61"/>
          <p:cNvPicPr preferRelativeResize="0"/>
          <p:nvPr/>
        </p:nvPicPr>
        <p:blipFill rotWithShape="1">
          <a:blip r:embed="rId4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1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4796625" y="860338"/>
            <a:ext cx="640124" cy="5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1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992974" y="2657688"/>
            <a:ext cx="1499826" cy="5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1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394300" y="2657688"/>
            <a:ext cx="640124" cy="5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5275" y="2815374"/>
            <a:ext cx="2636683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5275" y="3269742"/>
            <a:ext cx="2896761" cy="5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1"/>
          <p:cNvPicPr preferRelativeResize="0"/>
          <p:nvPr/>
        </p:nvPicPr>
        <p:blipFill rotWithShape="1">
          <a:blip r:embed="rId3">
            <a:alphaModFix/>
          </a:blip>
          <a:srcRect b="0" l="50639" r="0" t="0"/>
          <a:stretch/>
        </p:blipFill>
        <p:spPr>
          <a:xfrm>
            <a:off x="992974" y="3234838"/>
            <a:ext cx="1499826" cy="5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1"/>
          <p:cNvPicPr preferRelativeResize="0"/>
          <p:nvPr/>
        </p:nvPicPr>
        <p:blipFill rotWithShape="1">
          <a:blip r:embed="rId3">
            <a:alphaModFix/>
          </a:blip>
          <a:srcRect b="0" l="0" r="78932" t="0"/>
          <a:stretch/>
        </p:blipFill>
        <p:spPr>
          <a:xfrm>
            <a:off x="394300" y="3234838"/>
            <a:ext cx="640124" cy="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1"/>
          <p:cNvSpPr txBox="1"/>
          <p:nvPr/>
        </p:nvSpPr>
        <p:spPr>
          <a:xfrm>
            <a:off x="1092100" y="4015625"/>
            <a:ext cx="14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Likelihood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569" name="Google Shape;569;p61"/>
          <p:cNvSpPr txBox="1"/>
          <p:nvPr/>
        </p:nvSpPr>
        <p:spPr>
          <a:xfrm>
            <a:off x="3244713" y="4015625"/>
            <a:ext cx="14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B5394"/>
                </a:solidFill>
              </a:rPr>
              <a:t>KLD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7"/>
          <p:cNvGrpSpPr/>
          <p:nvPr/>
        </p:nvGrpSpPr>
        <p:grpSpPr>
          <a:xfrm>
            <a:off x="7343575" y="4478950"/>
            <a:ext cx="2997700" cy="664552"/>
            <a:chOff x="7067975" y="147300"/>
            <a:chExt cx="2997700" cy="664552"/>
          </a:xfrm>
        </p:grpSpPr>
        <p:sp>
          <p:nvSpPr>
            <p:cNvPr id="92" name="Google Shape;92;p17"/>
            <p:cNvSpPr txBox="1"/>
            <p:nvPr/>
          </p:nvSpPr>
          <p:spPr>
            <a:xfrm>
              <a:off x="7711875" y="233850"/>
              <a:ext cx="2353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GB" sz="18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OpenAI</a:t>
              </a:r>
              <a:endParaRPr b="1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93" name="Google Shape;93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67975" y="147300"/>
              <a:ext cx="664552" cy="6645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p17"/>
          <p:cNvGrpSpPr/>
          <p:nvPr/>
        </p:nvGrpSpPr>
        <p:grpSpPr>
          <a:xfrm>
            <a:off x="-106975" y="19050"/>
            <a:ext cx="9250975" cy="762000"/>
            <a:chOff x="-106975" y="19050"/>
            <a:chExt cx="9250975" cy="762000"/>
          </a:xfrm>
        </p:grpSpPr>
        <p:sp>
          <p:nvSpPr>
            <p:cNvPr id="95" name="Google Shape;95;p17"/>
            <p:cNvSpPr/>
            <p:nvPr/>
          </p:nvSpPr>
          <p:spPr>
            <a:xfrm>
              <a:off x="28500" y="19050"/>
              <a:ext cx="9115500" cy="762000"/>
            </a:xfrm>
            <a:prstGeom prst="rect">
              <a:avLst/>
            </a:prstGeom>
            <a:solidFill>
              <a:srgbClr val="21212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6" name="Google Shape;96;p17"/>
            <p:cNvSpPr txBox="1"/>
            <p:nvPr/>
          </p:nvSpPr>
          <p:spPr>
            <a:xfrm>
              <a:off x="80925" y="92250"/>
              <a:ext cx="9010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F3F3F3"/>
                  </a:solidFill>
                </a:rPr>
                <a:t>DALL-E</a:t>
              </a:r>
              <a:endParaRPr b="1" sz="2800">
                <a:solidFill>
                  <a:srgbClr val="F3F3F3"/>
                </a:solidFill>
              </a:endParaRPr>
            </a:p>
          </p:txBody>
        </p:sp>
        <p:pic>
          <p:nvPicPr>
            <p:cNvPr id="97" name="Google Shape;97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06975" y="64475"/>
              <a:ext cx="1589201" cy="671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1437" y="1546600"/>
            <a:ext cx="3381125" cy="3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0" y="10762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giant jellyfish floating above the eiffel tower”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725" y="4871175"/>
            <a:ext cx="1243901" cy="2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75" name="Google Shape;575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576" name="Google Shape;576;p62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sp>
        <p:nvSpPr>
          <p:cNvPr id="577" name="Google Shape;577;p62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578" name="Google Shape;578;p62"/>
          <p:cNvPicPr preferRelativeResize="0"/>
          <p:nvPr/>
        </p:nvPicPr>
        <p:blipFill rotWithShape="1">
          <a:blip r:embed="rId3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364" y="938796"/>
            <a:ext cx="2244506" cy="4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2"/>
          <p:cNvPicPr preferRelativeResize="0"/>
          <p:nvPr/>
        </p:nvPicPr>
        <p:blipFill rotWithShape="1">
          <a:blip r:embed="rId5">
            <a:alphaModFix/>
          </a:blip>
          <a:srcRect b="0" l="50639" r="0" t="0"/>
          <a:stretch/>
        </p:blipFill>
        <p:spPr>
          <a:xfrm>
            <a:off x="5131597" y="911751"/>
            <a:ext cx="1162114" cy="4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2"/>
          <p:cNvPicPr preferRelativeResize="0"/>
          <p:nvPr/>
        </p:nvPicPr>
        <p:blipFill rotWithShape="1">
          <a:blip r:embed="rId5">
            <a:alphaModFix/>
          </a:blip>
          <a:srcRect b="0" l="0" r="78932" t="0"/>
          <a:stretch/>
        </p:blipFill>
        <p:spPr>
          <a:xfrm>
            <a:off x="4667725" y="911751"/>
            <a:ext cx="495990" cy="44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7" name="Google Shape;587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588" name="Google Shape;588;p63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sp>
        <p:nvSpPr>
          <p:cNvPr id="589" name="Google Shape;589;p63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590" name="Google Shape;590;p63"/>
          <p:cNvPicPr preferRelativeResize="0"/>
          <p:nvPr/>
        </p:nvPicPr>
        <p:blipFill rotWithShape="1">
          <a:blip r:embed="rId3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364" y="938796"/>
            <a:ext cx="2244506" cy="4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3"/>
          <p:cNvPicPr preferRelativeResize="0"/>
          <p:nvPr/>
        </p:nvPicPr>
        <p:blipFill rotWithShape="1">
          <a:blip r:embed="rId5">
            <a:alphaModFix/>
          </a:blip>
          <a:srcRect b="0" l="50639" r="0" t="0"/>
          <a:stretch/>
        </p:blipFill>
        <p:spPr>
          <a:xfrm>
            <a:off x="5131597" y="911751"/>
            <a:ext cx="1162114" cy="4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3"/>
          <p:cNvPicPr preferRelativeResize="0"/>
          <p:nvPr/>
        </p:nvPicPr>
        <p:blipFill rotWithShape="1">
          <a:blip r:embed="rId5">
            <a:alphaModFix/>
          </a:blip>
          <a:srcRect b="0" l="0" r="78932" t="0"/>
          <a:stretch/>
        </p:blipFill>
        <p:spPr>
          <a:xfrm>
            <a:off x="4667725" y="911751"/>
            <a:ext cx="495990" cy="4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49" y="2091800"/>
            <a:ext cx="2646100" cy="277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00" name="Google Shape;600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01" name="Google Shape;601;p64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sp>
        <p:nvSpPr>
          <p:cNvPr id="602" name="Google Shape;602;p64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603" name="Google Shape;603;p64"/>
          <p:cNvPicPr preferRelativeResize="0"/>
          <p:nvPr/>
        </p:nvPicPr>
        <p:blipFill rotWithShape="1">
          <a:blip r:embed="rId3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875" y="2056950"/>
            <a:ext cx="2646099" cy="284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364" y="938796"/>
            <a:ext cx="2244506" cy="4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4"/>
          <p:cNvPicPr preferRelativeResize="0"/>
          <p:nvPr/>
        </p:nvPicPr>
        <p:blipFill rotWithShape="1">
          <a:blip r:embed="rId6">
            <a:alphaModFix/>
          </a:blip>
          <a:srcRect b="0" l="50639" r="0" t="0"/>
          <a:stretch/>
        </p:blipFill>
        <p:spPr>
          <a:xfrm>
            <a:off x="5131597" y="911751"/>
            <a:ext cx="1162114" cy="4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4"/>
          <p:cNvPicPr preferRelativeResize="0"/>
          <p:nvPr/>
        </p:nvPicPr>
        <p:blipFill rotWithShape="1">
          <a:blip r:embed="rId6">
            <a:alphaModFix/>
          </a:blip>
          <a:srcRect b="0" l="0" r="78932" t="0"/>
          <a:stretch/>
        </p:blipFill>
        <p:spPr>
          <a:xfrm>
            <a:off x="4667725" y="911751"/>
            <a:ext cx="495990" cy="4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449" y="2091800"/>
            <a:ext cx="2646100" cy="277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14" name="Google Shape;614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15" name="Google Shape;615;p65"/>
          <p:cNvSpPr txBox="1"/>
          <p:nvPr/>
        </p:nvSpPr>
        <p:spPr>
          <a:xfrm>
            <a:off x="86400" y="92612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add a regularization term to the reconstruction loss</a:t>
            </a:r>
            <a:endParaRPr/>
          </a:p>
        </p:txBody>
      </p:sp>
      <p:sp>
        <p:nvSpPr>
          <p:cNvPr id="616" name="Google Shape;616;p65"/>
          <p:cNvSpPr txBox="1"/>
          <p:nvPr/>
        </p:nvSpPr>
        <p:spPr>
          <a:xfrm>
            <a:off x="86400" y="1589975"/>
            <a:ext cx="47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reconstruct but also stay close to </a:t>
            </a:r>
            <a:endParaRPr/>
          </a:p>
        </p:txBody>
      </p:sp>
      <p:pic>
        <p:nvPicPr>
          <p:cNvPr id="617" name="Google Shape;617;p65"/>
          <p:cNvPicPr preferRelativeResize="0"/>
          <p:nvPr/>
        </p:nvPicPr>
        <p:blipFill rotWithShape="1">
          <a:blip r:embed="rId3">
            <a:alphaModFix/>
          </a:blip>
          <a:srcRect b="0" l="31186" r="0" t="0"/>
          <a:stretch/>
        </p:blipFill>
        <p:spPr>
          <a:xfrm>
            <a:off x="3548900" y="1659175"/>
            <a:ext cx="871050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875" y="2056950"/>
            <a:ext cx="2646099" cy="284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364" y="938796"/>
            <a:ext cx="2244506" cy="4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5"/>
          <p:cNvPicPr preferRelativeResize="0"/>
          <p:nvPr/>
        </p:nvPicPr>
        <p:blipFill rotWithShape="1">
          <a:blip r:embed="rId6">
            <a:alphaModFix/>
          </a:blip>
          <a:srcRect b="0" l="50639" r="0" t="0"/>
          <a:stretch/>
        </p:blipFill>
        <p:spPr>
          <a:xfrm>
            <a:off x="5131597" y="911751"/>
            <a:ext cx="1162114" cy="4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5"/>
          <p:cNvPicPr preferRelativeResize="0"/>
          <p:nvPr/>
        </p:nvPicPr>
        <p:blipFill rotWithShape="1">
          <a:blip r:embed="rId6">
            <a:alphaModFix/>
          </a:blip>
          <a:srcRect b="0" l="0" r="78932" t="0"/>
          <a:stretch/>
        </p:blipFill>
        <p:spPr>
          <a:xfrm>
            <a:off x="4667725" y="911751"/>
            <a:ext cx="495990" cy="4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475" y="1988963"/>
            <a:ext cx="2979600" cy="29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28" name="Google Shape;628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Variational Bayesian AutoEncoder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29" name="Google Shape;629;p66"/>
          <p:cNvSpPr txBox="1"/>
          <p:nvPr/>
        </p:nvSpPr>
        <p:spPr>
          <a:xfrm>
            <a:off x="315075" y="917200"/>
            <a:ext cx="60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Evidence lower bound (ELBO)</a:t>
            </a:r>
            <a:endParaRPr/>
          </a:p>
        </p:txBody>
      </p:sp>
      <p:pic>
        <p:nvPicPr>
          <p:cNvPr id="630" name="Google Shape;6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7" y="1453550"/>
            <a:ext cx="5773627" cy="3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6"/>
          <p:cNvSpPr txBox="1"/>
          <p:nvPr/>
        </p:nvSpPr>
        <p:spPr>
          <a:xfrm>
            <a:off x="357100" y="4473525"/>
            <a:ext cx="670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on this: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https://arxiv.org/pdf/1906.02691.pdf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5"/>
              </a:rPr>
              <a:t>https://www.cs.princeton.edu/courses/archive/fall11/cos597C/lectures/variational-inference-i.pdf</a:t>
            </a:r>
            <a:endParaRPr sz="1000"/>
          </a:p>
        </p:txBody>
      </p:sp>
      <p:pic>
        <p:nvPicPr>
          <p:cNvPr id="632" name="Google Shape;63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3800" y="1904750"/>
            <a:ext cx="4148964" cy="26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1725" y="2368775"/>
            <a:ext cx="2004050" cy="8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39" name="Google Shape;639;p6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VAE applications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640" name="Google Shape;6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450" y="981825"/>
            <a:ext cx="3759549" cy="375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0" y="1037125"/>
            <a:ext cx="4125850" cy="13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600" y="2598975"/>
            <a:ext cx="4174250" cy="2071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48" name="Google Shape;648;p6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VAE applications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649" name="Google Shape;6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75" y="947450"/>
            <a:ext cx="3375054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104" y="877450"/>
            <a:ext cx="315595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8"/>
          <p:cNvSpPr txBox="1"/>
          <p:nvPr/>
        </p:nvSpPr>
        <p:spPr>
          <a:xfrm>
            <a:off x="3297975" y="4851000"/>
            <a:ext cx="5846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5"/>
              </a:rPr>
              <a:t>https://www.researchgate.net/figure/Local-properties-of-latent-space-A-Molecules-near-clozapine-A-VAE-was-trained-as-in_fig5_347531998</a:t>
            </a:r>
            <a:endParaRPr sz="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57" name="Google Shape;657;p6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Latent Vector Interpolation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658" name="Google Shape;6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38" y="1201350"/>
            <a:ext cx="7408076" cy="33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64" name="Google Shape;664;p7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Arithmetic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65" name="Google Shape;665;p70"/>
          <p:cNvSpPr txBox="1"/>
          <p:nvPr/>
        </p:nvSpPr>
        <p:spPr>
          <a:xfrm>
            <a:off x="172650" y="898925"/>
            <a:ext cx="897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Latent Space Arithmetic</a:t>
            </a:r>
            <a:endParaRPr sz="1600"/>
          </a:p>
        </p:txBody>
      </p:sp>
      <p:pic>
        <p:nvPicPr>
          <p:cNvPr id="666" name="Google Shape;6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600" y="1695600"/>
            <a:ext cx="5937199" cy="29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908950"/>
            <a:ext cx="4527419" cy="1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73" name="Google Shape;673;p7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Arithmetic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74" name="Google Shape;674;p71"/>
          <p:cNvSpPr txBox="1"/>
          <p:nvPr/>
        </p:nvSpPr>
        <p:spPr>
          <a:xfrm>
            <a:off x="172650" y="898925"/>
            <a:ext cx="897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Latent Space Arithmetic</a:t>
            </a:r>
            <a:endParaRPr sz="1600"/>
          </a:p>
        </p:txBody>
      </p:sp>
      <p:pic>
        <p:nvPicPr>
          <p:cNvPr id="675" name="Google Shape;6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0" y="1838350"/>
            <a:ext cx="4968286" cy="2765049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1"/>
          <p:cNvSpPr txBox="1"/>
          <p:nvPr/>
        </p:nvSpPr>
        <p:spPr>
          <a:xfrm>
            <a:off x="2131575" y="4815775"/>
            <a:ext cx="851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2300"/>
              </a:spcBef>
              <a:spcAft>
                <a:spcPts val="4600"/>
              </a:spcAft>
              <a:buNone/>
            </a:pPr>
            <a:r>
              <a:rPr i="1" lang="en-GB" sz="9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“StyleFlow: Attribute-conditioned Exploration of StyleGAN-Generated Images using Conditional Continuous Normalizing Flows”</a:t>
            </a:r>
            <a:endParaRPr i="1" sz="9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77" name="Google Shape;67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775" y="1525787"/>
            <a:ext cx="3094226" cy="30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0" y="1026475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“A cute baby raccoon hugging a cute baby duckling”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354" y="1477250"/>
            <a:ext cx="3495301" cy="349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8"/>
          <p:cNvGrpSpPr/>
          <p:nvPr/>
        </p:nvGrpSpPr>
        <p:grpSpPr>
          <a:xfrm>
            <a:off x="-106975" y="19050"/>
            <a:ext cx="9250975" cy="762000"/>
            <a:chOff x="-106975" y="19050"/>
            <a:chExt cx="9250975" cy="762000"/>
          </a:xfrm>
        </p:grpSpPr>
        <p:sp>
          <p:nvSpPr>
            <p:cNvPr id="108" name="Google Shape;108;p18"/>
            <p:cNvSpPr/>
            <p:nvPr/>
          </p:nvSpPr>
          <p:spPr>
            <a:xfrm>
              <a:off x="28500" y="19050"/>
              <a:ext cx="9115500" cy="762000"/>
            </a:xfrm>
            <a:prstGeom prst="rect">
              <a:avLst/>
            </a:prstGeom>
            <a:solidFill>
              <a:srgbClr val="21212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9" name="Google Shape;109;p18"/>
            <p:cNvSpPr txBox="1"/>
            <p:nvPr/>
          </p:nvSpPr>
          <p:spPr>
            <a:xfrm>
              <a:off x="80925" y="92250"/>
              <a:ext cx="9010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F3F3F3"/>
                  </a:solidFill>
                </a:rPr>
                <a:t>DALL-E</a:t>
              </a:r>
              <a:endParaRPr b="1" sz="2800">
                <a:solidFill>
                  <a:srgbClr val="F3F3F3"/>
                </a:solidFill>
              </a:endParaRPr>
            </a:p>
          </p:txBody>
        </p:sp>
        <p:pic>
          <p:nvPicPr>
            <p:cNvPr id="110" name="Google Shape;110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06975" y="64475"/>
              <a:ext cx="1589201" cy="671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2725" y="4871175"/>
            <a:ext cx="1243901" cy="2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83" name="Google Shape;683;p7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Dall-E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84" name="Google Shape;684;p72"/>
          <p:cNvSpPr txBox="1"/>
          <p:nvPr/>
        </p:nvSpPr>
        <p:spPr>
          <a:xfrm>
            <a:off x="266050" y="952200"/>
            <a:ext cx="657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Dall-e by OpenAI used a discrete VAE, where the latent space is discrete and not continuous</a:t>
            </a:r>
            <a:endParaRPr/>
          </a:p>
        </p:txBody>
      </p:sp>
      <p:pic>
        <p:nvPicPr>
          <p:cNvPr id="685" name="Google Shape;68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75" y="1622200"/>
            <a:ext cx="2884017" cy="34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525" y="1622200"/>
            <a:ext cx="2742850" cy="34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875" y="1622200"/>
            <a:ext cx="2742851" cy="34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3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93" name="Google Shape;693;p7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Problems with VAEs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694" name="Google Shape;694;p73"/>
          <p:cNvSpPr txBox="1"/>
          <p:nvPr/>
        </p:nvSpPr>
        <p:spPr>
          <a:xfrm>
            <a:off x="488175" y="961388"/>
            <a:ext cx="8495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Posterior Collapse</a:t>
            </a:r>
            <a:r>
              <a:rPr lang="en-GB"/>
              <a:t>: The posterior (encoder) is too weak and the decoder starts ignoring samples from the posterior. The encoder becomes “disconnected” from the mean and standard deviation it needs to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Blurry Generations</a:t>
            </a:r>
            <a:r>
              <a:rPr lang="en-GB"/>
              <a:t>: The assumption of a standard normal distribution makes the generations ‘noisy’.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a MSE loss as reconstruction increases the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075" y="2501751"/>
            <a:ext cx="2466175" cy="24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4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01" name="Google Shape;701;p7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Families of Generative Networks</a:t>
            </a:r>
            <a:endParaRPr b="1" sz="2800">
              <a:solidFill>
                <a:srgbClr val="F3F3F3"/>
              </a:solidFill>
            </a:endParaRPr>
          </a:p>
        </p:txBody>
      </p:sp>
      <p:sp>
        <p:nvSpPr>
          <p:cNvPr id="702" name="Google Shape;702;p74"/>
          <p:cNvSpPr txBox="1"/>
          <p:nvPr/>
        </p:nvSpPr>
        <p:spPr>
          <a:xfrm>
            <a:off x="224050" y="1719800"/>
            <a:ext cx="8065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Discrete VAEs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 (Generative Adversarial Network)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Diffusion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Autoregressive Models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5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08" name="Google Shape;708;p7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Dall-E 2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09" name="Google Shape;709;p75"/>
          <p:cNvPicPr preferRelativeResize="0"/>
          <p:nvPr/>
        </p:nvPicPr>
        <p:blipFill rotWithShape="1">
          <a:blip r:embed="rId3">
            <a:alphaModFix/>
          </a:blip>
          <a:srcRect b="0" l="0" r="0" t="4260"/>
          <a:stretch/>
        </p:blipFill>
        <p:spPr>
          <a:xfrm>
            <a:off x="119575" y="975450"/>
            <a:ext cx="2920526" cy="365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725" y="862813"/>
            <a:ext cx="3147355" cy="38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5"/>
          <p:cNvPicPr preferRelativeResize="0"/>
          <p:nvPr/>
        </p:nvPicPr>
        <p:blipFill rotWithShape="1">
          <a:blip r:embed="rId5">
            <a:alphaModFix/>
          </a:blip>
          <a:srcRect b="3960" l="9090" r="0" t="6849"/>
          <a:stretch/>
        </p:blipFill>
        <p:spPr>
          <a:xfrm>
            <a:off x="6277800" y="897825"/>
            <a:ext cx="2818575" cy="388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6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17" name="Google Shape;717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Dall-E 2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18" name="Google Shape;71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75" y="1108475"/>
            <a:ext cx="6912149" cy="37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7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24" name="Google Shape;724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Dall-E 2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25" name="Google Shape;7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25" y="961475"/>
            <a:ext cx="4076500" cy="38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125" y="1347600"/>
            <a:ext cx="4788476" cy="26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8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32" name="Google Shape;732;p7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Quality of GAN-Generated images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33" name="Google Shape;73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50" y="1487450"/>
            <a:ext cx="6533525" cy="25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78"/>
          <p:cNvSpPr txBox="1"/>
          <p:nvPr/>
        </p:nvSpPr>
        <p:spPr>
          <a:xfrm>
            <a:off x="6213750" y="4690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https://arxiv.org/pdf/2012.09841.pdf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40" name="Google Shape;740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Quality of GAN-Generated images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41" name="Google Shape;74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225" y="1038350"/>
            <a:ext cx="3979632" cy="391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47" name="Google Shape;747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Quality of GAN-Generated images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48" name="Google Shape;74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899" y="1344675"/>
            <a:ext cx="5084824" cy="32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54" name="Google Shape;754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Super Resolution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55" name="Google Shape;7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74" y="1213675"/>
            <a:ext cx="5009300" cy="357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Generative Models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3450"/>
            <a:ext cx="8213271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50" y="1786926"/>
            <a:ext cx="6957824" cy="235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2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61" name="Google Shape;761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Change Style: Young to Old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762" name="Google Shape;76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925" y="1100125"/>
            <a:ext cx="3842150" cy="38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2"/>
          <p:cNvSpPr txBox="1"/>
          <p:nvPr/>
        </p:nvSpPr>
        <p:spPr>
          <a:xfrm>
            <a:off x="6561750" y="46516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https://yuval-alaluf.github.io/SAM/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Generative Models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52620" r="0" t="0"/>
          <a:stretch/>
        </p:blipFill>
        <p:spPr>
          <a:xfrm>
            <a:off x="6298399" y="1251375"/>
            <a:ext cx="2542026" cy="301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28575" y="19050"/>
            <a:ext cx="9115500" cy="762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3F3F3"/>
                </a:solidFill>
              </a:rPr>
              <a:t>Generative Models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300" y="1251375"/>
            <a:ext cx="5365124" cy="301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